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0"/>
  </p:notesMasterIdLst>
  <p:handoutMasterIdLst>
    <p:handoutMasterId r:id="rId11"/>
  </p:handoutMasterIdLst>
  <p:sldIdLst>
    <p:sldId id="434" r:id="rId2"/>
    <p:sldId id="490" r:id="rId3"/>
    <p:sldId id="463" r:id="rId4"/>
    <p:sldId id="491" r:id="rId5"/>
    <p:sldId id="492" r:id="rId6"/>
    <p:sldId id="493" r:id="rId7"/>
    <p:sldId id="489" r:id="rId8"/>
    <p:sldId id="494" r:id="rId9"/>
  </p:sldIdLst>
  <p:sldSz cx="9144000" cy="6858000" type="screen4x3"/>
  <p:notesSz cx="9723438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</p:showPr>
  <p:clrMru>
    <a:srgbClr val="000099"/>
    <a:srgbClr val="1C1C1C"/>
    <a:srgbClr val="2FBFFF"/>
    <a:srgbClr val="E36803"/>
    <a:srgbClr val="F8F8F8"/>
    <a:srgbClr val="FFFFFF"/>
    <a:srgbClr val="C0C0C0"/>
    <a:srgbClr val="96969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 autoAdjust="0"/>
    <p:restoredTop sz="94696" autoAdjust="0"/>
  </p:normalViewPr>
  <p:slideViewPr>
    <p:cSldViewPr snapToGrid="0">
      <p:cViewPr varScale="1">
        <p:scale>
          <a:sx n="82" d="100"/>
          <a:sy n="82" d="100"/>
        </p:scale>
        <p:origin x="-16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3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4" d="100"/>
          <a:sy n="74" d="100"/>
        </p:scale>
        <p:origin x="1782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D3473CCC-5489-410E-9DAF-CAE54D941E9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8013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1550" y="3257550"/>
            <a:ext cx="7780338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912704D5-7109-4C0E-8F49-118F90101C0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42"/>
          <p:cNvSpPr>
            <a:spLocks noChangeArrowheads="1"/>
          </p:cNvSpPr>
          <p:nvPr/>
        </p:nvSpPr>
        <p:spPr bwMode="gray">
          <a:xfrm>
            <a:off x="3071813" y="0"/>
            <a:ext cx="1417637" cy="6858000"/>
          </a:xfrm>
          <a:prstGeom prst="rect">
            <a:avLst/>
          </a:pr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5" name="Rectangle 1634"/>
          <p:cNvSpPr>
            <a:spLocks noChangeArrowheads="1"/>
          </p:cNvSpPr>
          <p:nvPr/>
        </p:nvSpPr>
        <p:spPr bwMode="gray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85882"/>
                  <a:invGamma/>
                </a:schemeClr>
              </a:gs>
            </a:gsLst>
            <a:lin ang="5400000" scaled="1"/>
          </a:gradFill>
          <a:ln w="2857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ru-RU">
              <a:cs typeface="+mn-cs"/>
            </a:endParaRPr>
          </a:p>
        </p:txBody>
      </p:sp>
      <p:sp>
        <p:nvSpPr>
          <p:cNvPr id="6" name="Rectangle 1596"/>
          <p:cNvSpPr>
            <a:spLocks noChangeArrowheads="1"/>
          </p:cNvSpPr>
          <p:nvPr/>
        </p:nvSpPr>
        <p:spPr bwMode="gray">
          <a:xfrm>
            <a:off x="6902450" y="-11113"/>
            <a:ext cx="303213" cy="6858001"/>
          </a:xfrm>
          <a:prstGeom prst="rect">
            <a:avLst/>
          </a:prstGeom>
          <a:solidFill>
            <a:schemeClr val="accent2">
              <a:alpha val="30196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7" name="Rectangle 1597"/>
          <p:cNvSpPr>
            <a:spLocks noChangeArrowheads="1"/>
          </p:cNvSpPr>
          <p:nvPr/>
        </p:nvSpPr>
        <p:spPr bwMode="gray">
          <a:xfrm>
            <a:off x="7158038" y="12700"/>
            <a:ext cx="227012" cy="6858000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8" name="Rectangle 1592"/>
          <p:cNvSpPr>
            <a:spLocks noChangeArrowheads="1"/>
          </p:cNvSpPr>
          <p:nvPr/>
        </p:nvSpPr>
        <p:spPr bwMode="gray">
          <a:xfrm>
            <a:off x="4375150" y="0"/>
            <a:ext cx="1060450" cy="6858000"/>
          </a:xfrm>
          <a:prstGeom prst="rect">
            <a:avLst/>
          </a:prstGeom>
          <a:solidFill>
            <a:schemeClr val="accent2">
              <a:alpha val="63921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9" name="Rectangle 1593"/>
          <p:cNvSpPr>
            <a:spLocks noChangeArrowheads="1"/>
          </p:cNvSpPr>
          <p:nvPr/>
        </p:nvSpPr>
        <p:spPr bwMode="gray">
          <a:xfrm>
            <a:off x="5359400" y="-17463"/>
            <a:ext cx="728663" cy="6938963"/>
          </a:xfrm>
          <a:prstGeom prst="rect">
            <a:avLst/>
          </a:prstGeom>
          <a:solidFill>
            <a:schemeClr val="accent2">
              <a:alpha val="5411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" name="Rectangle 1594"/>
          <p:cNvSpPr>
            <a:spLocks noChangeArrowheads="1"/>
          </p:cNvSpPr>
          <p:nvPr/>
        </p:nvSpPr>
        <p:spPr bwMode="gray">
          <a:xfrm>
            <a:off x="6018213" y="-19050"/>
            <a:ext cx="547687" cy="6938963"/>
          </a:xfrm>
          <a:prstGeom prst="rect">
            <a:avLst/>
          </a:prstGeom>
          <a:solidFill>
            <a:schemeClr val="accent2">
              <a:alpha val="47058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dirty="0" smtClean="0"/>
          </a:p>
        </p:txBody>
      </p:sp>
      <p:sp>
        <p:nvSpPr>
          <p:cNvPr id="11" name="Rectangle 1595"/>
          <p:cNvSpPr>
            <a:spLocks noChangeArrowheads="1"/>
          </p:cNvSpPr>
          <p:nvPr/>
        </p:nvSpPr>
        <p:spPr bwMode="gray">
          <a:xfrm>
            <a:off x="6505575" y="0"/>
            <a:ext cx="446088" cy="6858000"/>
          </a:xfrm>
          <a:prstGeom prst="rect">
            <a:avLst/>
          </a:prstGeom>
          <a:solidFill>
            <a:schemeClr val="accent2">
              <a:alpha val="3686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2" name="Rectangle 1622"/>
          <p:cNvSpPr>
            <a:spLocks noChangeArrowheads="1"/>
          </p:cNvSpPr>
          <p:nvPr/>
        </p:nvSpPr>
        <p:spPr bwMode="gray">
          <a:xfrm>
            <a:off x="7339013" y="52388"/>
            <a:ext cx="136525" cy="6858000"/>
          </a:xfrm>
          <a:prstGeom prst="rect">
            <a:avLst/>
          </a:prstGeom>
          <a:solidFill>
            <a:schemeClr val="accent2">
              <a:alpha val="1490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3" name="Rectangle 1623"/>
          <p:cNvSpPr>
            <a:spLocks noChangeArrowheads="1"/>
          </p:cNvSpPr>
          <p:nvPr/>
        </p:nvSpPr>
        <p:spPr bwMode="gray">
          <a:xfrm>
            <a:off x="8366125" y="20638"/>
            <a:ext cx="344488" cy="6858000"/>
          </a:xfrm>
          <a:prstGeom prst="rect">
            <a:avLst/>
          </a:prstGeom>
          <a:solidFill>
            <a:schemeClr val="accent2">
              <a:alpha val="2313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4" name="Rectangle 1624"/>
          <p:cNvSpPr>
            <a:spLocks noChangeArrowheads="1"/>
          </p:cNvSpPr>
          <p:nvPr/>
        </p:nvSpPr>
        <p:spPr bwMode="gray">
          <a:xfrm>
            <a:off x="8664575" y="0"/>
            <a:ext cx="474663" cy="6858000"/>
          </a:xfrm>
          <a:prstGeom prst="rect">
            <a:avLst/>
          </a:prstGeom>
          <a:solidFill>
            <a:schemeClr val="accent2">
              <a:alpha val="27843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" name="Text Box 1613"/>
          <p:cNvSpPr txBox="1">
            <a:spLocks noChangeArrowheads="1"/>
          </p:cNvSpPr>
          <p:nvPr/>
        </p:nvSpPr>
        <p:spPr bwMode="gray">
          <a:xfrm>
            <a:off x="76200" y="6477000"/>
            <a:ext cx="1608138" cy="2444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ru-RU" sz="1000" smtClean="0">
                <a:solidFill>
                  <a:srgbClr val="F8F8F8"/>
                </a:solidFill>
              </a:rPr>
              <a:t>www.themegallery.com</a:t>
            </a:r>
          </a:p>
        </p:txBody>
      </p:sp>
      <p:sp>
        <p:nvSpPr>
          <p:cNvPr id="16" name="Text Box 1612"/>
          <p:cNvSpPr txBox="1">
            <a:spLocks noChangeArrowheads="1"/>
          </p:cNvSpPr>
          <p:nvPr/>
        </p:nvSpPr>
        <p:spPr bwMode="gray">
          <a:xfrm>
            <a:off x="276225" y="6007100"/>
            <a:ext cx="1169988" cy="457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ru-RU" sz="2400" dirty="0" smtClean="0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17" name="Rectangle 1643"/>
          <p:cNvSpPr>
            <a:spLocks noChangeArrowheads="1"/>
          </p:cNvSpPr>
          <p:nvPr/>
        </p:nvSpPr>
        <p:spPr bwMode="gray">
          <a:xfrm>
            <a:off x="7953375" y="4763"/>
            <a:ext cx="136525" cy="6858000"/>
          </a:xfrm>
          <a:prstGeom prst="rect">
            <a:avLst/>
          </a:prstGeom>
          <a:solidFill>
            <a:schemeClr val="accent2">
              <a:alpha val="588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8" name="Rectangle 1644"/>
          <p:cNvSpPr>
            <a:spLocks noChangeArrowheads="1"/>
          </p:cNvSpPr>
          <p:nvPr/>
        </p:nvSpPr>
        <p:spPr bwMode="gray">
          <a:xfrm>
            <a:off x="8045450" y="4763"/>
            <a:ext cx="168275" cy="6858000"/>
          </a:xfrm>
          <a:prstGeom prst="rect">
            <a:avLst/>
          </a:prstGeom>
          <a:solidFill>
            <a:schemeClr val="accent2">
              <a:alpha val="1215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9" name="Rectangle 1645"/>
          <p:cNvSpPr>
            <a:spLocks noChangeArrowheads="1"/>
          </p:cNvSpPr>
          <p:nvPr/>
        </p:nvSpPr>
        <p:spPr bwMode="gray">
          <a:xfrm>
            <a:off x="8177213" y="-11113"/>
            <a:ext cx="230187" cy="6858001"/>
          </a:xfrm>
          <a:prstGeom prst="rect">
            <a:avLst/>
          </a:prstGeom>
          <a:solidFill>
            <a:schemeClr val="accent2">
              <a:alpha val="18039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pic>
        <p:nvPicPr>
          <p:cNvPr id="20" name="Рисунок 3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550" y="5627688"/>
            <a:ext cx="219710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6847" name="Rectangle 1647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283336"/>
            <a:ext cx="8907463" cy="1661374"/>
          </a:xfrm>
        </p:spPr>
        <p:txBody>
          <a:bodyPr/>
          <a:lstStyle>
            <a:lvl1pPr algn="ctr"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36848" name="Rectangle 1648"/>
          <p:cNvSpPr>
            <a:spLocks noGrp="1" noChangeArrowheads="1"/>
          </p:cNvSpPr>
          <p:nvPr>
            <p:ph type="subTitle" sz="quarter" idx="1"/>
          </p:nvPr>
        </p:nvSpPr>
        <p:spPr bwMode="gray">
          <a:xfrm>
            <a:off x="76200" y="2762250"/>
            <a:ext cx="8885238" cy="1255958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1">
                <a:solidFill>
                  <a:srgbClr val="00206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 dirty="0" smtClean="0"/>
          </a:p>
        </p:txBody>
      </p:sp>
      <p:sp>
        <p:nvSpPr>
          <p:cNvPr id="21" name="Rectangle 1649"/>
          <p:cNvSpPr>
            <a:spLocks noGrp="1" noChangeArrowheads="1"/>
          </p:cNvSpPr>
          <p:nvPr>
            <p:ph type="dt" sz="quarter" idx="10"/>
          </p:nvPr>
        </p:nvSpPr>
        <p:spPr bwMode="gray">
          <a:xfrm>
            <a:off x="4746625" y="5311775"/>
            <a:ext cx="3841750" cy="695325"/>
          </a:xfrm>
        </p:spPr>
        <p:txBody>
          <a:bodyPr/>
          <a:lstStyle>
            <a:lvl1pPr>
              <a:defRPr sz="2000">
                <a:solidFill>
                  <a:srgbClr val="002060"/>
                </a:solidFill>
              </a:defRPr>
            </a:lvl1pPr>
          </a:lstStyle>
          <a:p>
            <a:pPr>
              <a:defRPr/>
            </a:pPr>
            <a:r>
              <a:rPr lang="ru-RU"/>
              <a:t>Вершинин Иван Юрьевич, </a:t>
            </a:r>
          </a:p>
          <a:p>
            <a:pPr>
              <a:defRPr/>
            </a:pPr>
            <a:r>
              <a:rPr lang="ru-RU"/>
              <a:t>директор ГПОУ ЛКПТ</a:t>
            </a:r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100"/>
                            </p:stCondLst>
                            <p:childTnLst>
                              <p:par>
                                <p:cTn id="6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6" presetClass="emph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900"/>
                            </p:stCondLst>
                            <p:childTnLst>
                              <p:par>
                                <p:cTn id="8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n0917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Fotor1112154535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7913" y="1781824"/>
            <a:ext cx="7935911" cy="5360987"/>
          </a:xfrm>
        </p:spPr>
        <p:txBody>
          <a:bodyPr/>
          <a:lstStyle>
            <a:lvl1pPr marL="0" indent="0">
              <a:buNone/>
              <a:defRPr sz="2800">
                <a:solidFill>
                  <a:srgbClr val="0070C0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6" name="Rectangle 46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6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9B042-CB16-4A14-B793-159613ACFD5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EA263-97A6-4889-B3B8-14726C5BA88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30288" y="1163638"/>
            <a:ext cx="3903662" cy="536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86350" y="1163638"/>
            <a:ext cx="3905250" cy="536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FEA86-B2B7-42A6-9132-C72D4C50E19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1D4C9-60B7-41F4-B1E6-FF2EFD0A42A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63AC2-A65B-4FF7-9D1A-0A1915BA3FB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EE245-303F-4446-99CE-21CA10834ED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F2E8A-CBD1-44A4-8826-A4523536309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1D3B3-3441-47E2-A434-A7255E6A27A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2F2AE-4283-4FC8-9A23-06A5915B1BB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18338" y="65088"/>
            <a:ext cx="1995487" cy="64595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30288" y="65088"/>
            <a:ext cx="5835650" cy="64595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151F1-4E07-44F4-8CE1-D65D870ABA4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8" y="65088"/>
            <a:ext cx="7958137" cy="10112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030288" y="1163638"/>
            <a:ext cx="7961312" cy="5360987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026AA-A80A-47DE-8C6F-218BEC02EAB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030288" y="65088"/>
            <a:ext cx="7983537" cy="64595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47874-7BCB-439F-ACCA-86715586079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91"/>
          <p:cNvSpPr>
            <a:spLocks noChangeShapeType="1"/>
          </p:cNvSpPr>
          <p:nvPr/>
        </p:nvSpPr>
        <p:spPr bwMode="auto">
          <a:xfrm>
            <a:off x="1101725" y="1000125"/>
            <a:ext cx="7834313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51002" name="Rectangle 474"/>
          <p:cNvSpPr>
            <a:spLocks noChangeArrowheads="1"/>
          </p:cNvSpPr>
          <p:nvPr/>
        </p:nvSpPr>
        <p:spPr bwMode="gray">
          <a:xfrm>
            <a:off x="269875" y="0"/>
            <a:ext cx="284163" cy="6889750"/>
          </a:xfrm>
          <a:prstGeom prst="rect">
            <a:avLst/>
          </a:prstGeom>
          <a:solidFill>
            <a:schemeClr val="accent2">
              <a:alpha val="79999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1003" name="Rectangle 475"/>
          <p:cNvSpPr>
            <a:spLocks noChangeArrowheads="1"/>
          </p:cNvSpPr>
          <p:nvPr/>
        </p:nvSpPr>
        <p:spPr bwMode="gray">
          <a:xfrm>
            <a:off x="-12700" y="0"/>
            <a:ext cx="330200" cy="68580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28627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 w="2857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ru-RU">
              <a:cs typeface="+mn-cs"/>
            </a:endParaRPr>
          </a:p>
        </p:txBody>
      </p:sp>
      <p:sp>
        <p:nvSpPr>
          <p:cNvPr id="151005" name="Rectangle 477"/>
          <p:cNvSpPr>
            <a:spLocks noChangeArrowheads="1"/>
          </p:cNvSpPr>
          <p:nvPr/>
        </p:nvSpPr>
        <p:spPr bwMode="gray">
          <a:xfrm>
            <a:off x="749300" y="-14288"/>
            <a:ext cx="71438" cy="6872288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1007" name="Rectangle 479"/>
          <p:cNvSpPr>
            <a:spLocks noChangeArrowheads="1"/>
          </p:cNvSpPr>
          <p:nvPr/>
        </p:nvSpPr>
        <p:spPr bwMode="gray">
          <a:xfrm>
            <a:off x="508000" y="0"/>
            <a:ext cx="168275" cy="6865938"/>
          </a:xfrm>
          <a:prstGeom prst="rect">
            <a:avLst/>
          </a:prstGeom>
          <a:solidFill>
            <a:schemeClr val="accent2">
              <a:alpha val="5411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1009" name="Rectangle 481"/>
          <p:cNvSpPr>
            <a:spLocks noChangeArrowheads="1"/>
          </p:cNvSpPr>
          <p:nvPr/>
        </p:nvSpPr>
        <p:spPr bwMode="gray">
          <a:xfrm>
            <a:off x="661988" y="0"/>
            <a:ext cx="114300" cy="6872288"/>
          </a:xfrm>
          <a:prstGeom prst="rect">
            <a:avLst/>
          </a:prstGeom>
          <a:solidFill>
            <a:schemeClr val="accent2">
              <a:alpha val="3686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32" name="Rectangle 460"/>
          <p:cNvSpPr>
            <a:spLocks noGrp="1" noChangeArrowheads="1"/>
          </p:cNvSpPr>
          <p:nvPr>
            <p:ph type="title"/>
          </p:nvPr>
        </p:nvSpPr>
        <p:spPr bwMode="auto">
          <a:xfrm>
            <a:off x="1055688" y="65088"/>
            <a:ext cx="7958137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3" name="Rectangle 46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0288" y="1163638"/>
            <a:ext cx="7961312" cy="536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50990" name="Rectangle 46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7913" y="6616700"/>
            <a:ext cx="21336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0991" name="Rectangle 46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38825" y="6616700"/>
            <a:ext cx="28956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0992" name="Rectangle 46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87825" y="6616700"/>
            <a:ext cx="66198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796400C3-27EB-4C1C-B0B8-5DA3B0F5151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1037" name="Oval 508"/>
          <p:cNvSpPr>
            <a:spLocks noChangeArrowheads="1"/>
          </p:cNvSpPr>
          <p:nvPr/>
        </p:nvSpPr>
        <p:spPr bwMode="gray">
          <a:xfrm>
            <a:off x="438150" y="1892300"/>
            <a:ext cx="619125" cy="614363"/>
          </a:xfrm>
          <a:prstGeom prst="ellipse">
            <a:avLst/>
          </a:prstGeom>
          <a:blipFill dpi="0" rotWithShape="1">
            <a:blip r:embed="rId15" cstate="print"/>
            <a:srcRect/>
            <a:stretch>
              <a:fillRect/>
            </a:stretch>
          </a:blipFill>
          <a:ln w="28575" algn="ctr">
            <a:solidFill>
              <a:srgbClr val="F8F8F8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38" name="Oval 511"/>
          <p:cNvSpPr>
            <a:spLocks noChangeArrowheads="1"/>
          </p:cNvSpPr>
          <p:nvPr/>
        </p:nvSpPr>
        <p:spPr bwMode="gray">
          <a:xfrm>
            <a:off x="442913" y="315913"/>
            <a:ext cx="603250" cy="596900"/>
          </a:xfrm>
          <a:prstGeom prst="ellipse">
            <a:avLst/>
          </a:prstGeom>
          <a:blipFill dpi="0" rotWithShape="1">
            <a:blip r:embed="rId16" cstate="print"/>
            <a:srcRect/>
            <a:stretch>
              <a:fillRect/>
            </a:stretch>
          </a:blipFill>
          <a:ln w="57150" algn="ctr">
            <a:solidFill>
              <a:srgbClr val="F8F8F8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39" name="Oval 515"/>
          <p:cNvSpPr>
            <a:spLocks noChangeArrowheads="1"/>
          </p:cNvSpPr>
          <p:nvPr/>
        </p:nvSpPr>
        <p:spPr bwMode="gray">
          <a:xfrm>
            <a:off x="430213" y="1128713"/>
            <a:ext cx="603250" cy="593725"/>
          </a:xfrm>
          <a:prstGeom prst="ellipse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38100" algn="ctr">
            <a:solidFill>
              <a:srgbClr val="F8F8F8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7" r:id="rId1"/>
    <p:sldLayoutId id="2147484098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  <p:sldLayoutId id="2147484095" r:id="rId12"/>
    <p:sldLayoutId id="2147484096" r:id="rId13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5000"/>
        <a:buFont typeface="Wingdings" pitchFamily="2" charset="2"/>
        <a:buChar char="£"/>
        <a:defRPr sz="32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05000"/>
        <a:buChar char="•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0.jpeg"/><Relationship Id="rId7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274638" y="312738"/>
            <a:ext cx="8869362" cy="1828800"/>
          </a:xfrm>
          <a:effectLst>
            <a:outerShdw dist="17961" dir="2700000" algn="ctr" rotWithShape="0">
              <a:srgbClr val="F8F8F8">
                <a:alpha val="50000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ru-RU" altLang="ru-RU" sz="2800" dirty="0" smtClean="0"/>
              <a:t/>
            </a:r>
            <a:br>
              <a:rPr lang="ru-RU" altLang="ru-RU" sz="2800" dirty="0" smtClean="0"/>
            </a:br>
            <a:r>
              <a:rPr lang="ru-RU" altLang="ru-RU" sz="2400" dirty="0" smtClean="0">
                <a:latin typeface="+mn-lt"/>
              </a:rPr>
              <a:t/>
            </a:r>
            <a:br>
              <a:rPr lang="ru-RU" altLang="ru-RU" sz="2400" dirty="0" smtClean="0">
                <a:latin typeface="+mn-lt"/>
              </a:rPr>
            </a:b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Департамент образования и науки Кемеровской области</a:t>
            </a:r>
            <a:br>
              <a:rPr lang="ru-RU" alt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Государственное профессиональное образовательное учреждение</a:t>
            </a:r>
            <a:br>
              <a:rPr lang="ru-RU" alt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«Ленинск-Кузнецкий политехнический техникум» </a:t>
            </a: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alt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dirty="0" smtClean="0"/>
              <a:t/>
            </a:r>
            <a:br>
              <a:rPr lang="ru-RU" altLang="ru-RU" dirty="0" smtClean="0"/>
            </a:br>
            <a:r>
              <a:rPr lang="ru-RU" altLang="ru-RU" sz="2800" dirty="0" smtClean="0"/>
              <a:t/>
            </a:r>
            <a:br>
              <a:rPr lang="ru-RU" altLang="ru-RU" sz="2800" dirty="0" smtClean="0"/>
            </a:br>
            <a:endParaRPr lang="en-US" altLang="ru-RU" sz="18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03188" y="2800350"/>
            <a:ext cx="90408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техникума и социальных партнеров </a:t>
            </a:r>
          </a:p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сопровождению социально-профессиональной адаптации обучающихся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32388" y="5360988"/>
            <a:ext cx="3554412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Вершинин Иван Юрьевич, </a:t>
            </a:r>
          </a:p>
          <a:p>
            <a:pPr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 ГПОУ ЛКПТ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200" smtClean="0">
                <a:solidFill>
                  <a:srgbClr val="000099"/>
                </a:solidFill>
              </a:rPr>
              <a:t>Социально-профессиональная </a:t>
            </a:r>
            <a:br>
              <a:rPr lang="ru-RU" altLang="ru-RU" sz="3200" smtClean="0">
                <a:solidFill>
                  <a:srgbClr val="000099"/>
                </a:solidFill>
              </a:rPr>
            </a:br>
            <a:r>
              <a:rPr lang="ru-RU" altLang="ru-RU" sz="3200" smtClean="0">
                <a:solidFill>
                  <a:srgbClr val="000099"/>
                </a:solidFill>
              </a:rPr>
              <a:t>адаптация</a:t>
            </a:r>
          </a:p>
        </p:txBody>
      </p:sp>
      <p:sp>
        <p:nvSpPr>
          <p:cNvPr id="5123" name="Объект 2"/>
          <p:cNvSpPr>
            <a:spLocks noGrp="1"/>
          </p:cNvSpPr>
          <p:nvPr>
            <p:ph sz="half" idx="1"/>
          </p:nvPr>
        </p:nvSpPr>
        <p:spPr>
          <a:xfrm>
            <a:off x="1160463" y="1420813"/>
            <a:ext cx="7983537" cy="259715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ru-RU" altLang="ru-RU" smtClean="0"/>
          </a:p>
          <a:p>
            <a:pPr marL="0" indent="0"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индивидуальный процесс вхождения </a:t>
            </a:r>
          </a:p>
          <a:p>
            <a:pPr marL="0" indent="0"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в сферу производственных отношений, неразрывно связанный с самореализацией индивида в социуме</a:t>
            </a:r>
          </a:p>
        </p:txBody>
      </p:sp>
      <p:pic>
        <p:nvPicPr>
          <p:cNvPr id="7" name="Рисунок 6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dscn09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7881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Рисунок 12" descr="Fotor11121545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192" y="1849560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Рисунок 13" descr="лого_final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739" y="196645"/>
            <a:ext cx="1666571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49" name="Заголовок 1"/>
          <p:cNvSpPr>
            <a:spLocks noGrp="1"/>
          </p:cNvSpPr>
          <p:nvPr>
            <p:ph type="title"/>
          </p:nvPr>
        </p:nvSpPr>
        <p:spPr>
          <a:xfrm>
            <a:off x="1474788" y="590550"/>
            <a:ext cx="7669212" cy="2462213"/>
          </a:xfrm>
        </p:spPr>
        <p:txBody>
          <a:bodyPr/>
          <a:lstStyle/>
          <a:p>
            <a:pPr algn="ctr"/>
            <a:r>
              <a:rPr lang="ru-RU" altLang="ru-RU" sz="2400" smtClean="0"/>
              <a:t>Концепция </a:t>
            </a:r>
            <a:br>
              <a:rPr lang="ru-RU" altLang="ru-RU" sz="2400" smtClean="0"/>
            </a:br>
            <a:r>
              <a:rPr lang="ru-RU" altLang="ru-RU" sz="2400" smtClean="0"/>
              <a:t>организационно-педагогического сопровождения профессионального самоопределения обучающихся в условиях непрерывности образования </a:t>
            </a:r>
            <a:br>
              <a:rPr lang="ru-RU" altLang="ru-RU" sz="2400" smtClean="0"/>
            </a:br>
            <a:r>
              <a:rPr lang="ru-RU" altLang="ru-RU" sz="2400" smtClean="0"/>
              <a:t>/ В. И. Блинов, И. С. Сергеев [и др.] – М.: Федеральный институт развития образования. – М.: Издательство «Перо», 2014. – 38 с.</a:t>
            </a:r>
            <a:br>
              <a:rPr lang="ru-RU" altLang="ru-RU" sz="2400" smtClean="0"/>
            </a:br>
            <a:endParaRPr lang="ru-RU" altLang="ru-RU" sz="2400" smtClean="0"/>
          </a:p>
        </p:txBody>
      </p:sp>
      <p:pic>
        <p:nvPicPr>
          <p:cNvPr id="6150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68725" y="3216275"/>
            <a:ext cx="2543175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200" smtClean="0"/>
              <a:t>Социальное партнерство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3963" y="5570538"/>
            <a:ext cx="79200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2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8205" y="1849560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175" name="Объект 1"/>
          <p:cNvSpPr>
            <a:spLocks noGrp="1"/>
          </p:cNvSpPr>
          <p:nvPr>
            <p:ph sz="half" idx="1"/>
          </p:nvPr>
        </p:nvSpPr>
        <p:spPr>
          <a:xfrm>
            <a:off x="1771650" y="1784350"/>
            <a:ext cx="6369050" cy="1889125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особый тип взаимодействия образовательного учреждения </a:t>
            </a:r>
          </a:p>
          <a:p>
            <a:pPr marL="0" indent="0">
              <a:spcBef>
                <a:spcPct val="0"/>
              </a:spcBef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с субъектами рынка труда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055688" y="65088"/>
            <a:ext cx="7958137" cy="1360487"/>
          </a:xfrm>
        </p:spPr>
        <p:txBody>
          <a:bodyPr/>
          <a:lstStyle/>
          <a:p>
            <a:pPr algn="ctr"/>
            <a:r>
              <a:rPr lang="ru-RU" altLang="ru-RU" sz="2600" smtClean="0"/>
              <a:t>Модель психолого-педагогического сопровождения профессионального самоопределения обучающихся</a:t>
            </a:r>
          </a:p>
        </p:txBody>
      </p:sp>
      <p:pic>
        <p:nvPicPr>
          <p:cNvPr id="8" name="Рисунок 7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6964" y="1816916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8198" name="Group 2"/>
          <p:cNvGrpSpPr>
            <a:grpSpLocks/>
          </p:cNvGrpSpPr>
          <p:nvPr/>
        </p:nvGrpSpPr>
        <p:grpSpPr bwMode="auto">
          <a:xfrm>
            <a:off x="1016000" y="1754188"/>
            <a:ext cx="7989888" cy="4433887"/>
            <a:chOff x="384" y="1055"/>
            <a:chExt cx="11122" cy="4361"/>
          </a:xfrm>
        </p:grpSpPr>
        <p:sp>
          <p:nvSpPr>
            <p:cNvPr id="8199" name="AutoShape 3"/>
            <p:cNvSpPr>
              <a:spLocks noChangeArrowheads="1"/>
            </p:cNvSpPr>
            <p:nvPr/>
          </p:nvSpPr>
          <p:spPr bwMode="auto">
            <a:xfrm>
              <a:off x="3535" y="2315"/>
              <a:ext cx="5367" cy="188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altLang="ru-RU"/>
            </a:p>
          </p:txBody>
        </p:sp>
        <p:sp>
          <p:nvSpPr>
            <p:cNvPr id="11" name="AutoShape 4"/>
            <p:cNvSpPr>
              <a:spLocks noChangeArrowheads="1"/>
            </p:cNvSpPr>
            <p:nvPr/>
          </p:nvSpPr>
          <p:spPr bwMode="auto">
            <a:xfrm>
              <a:off x="3639" y="2701"/>
              <a:ext cx="2042" cy="103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600" dirty="0" err="1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Проф-консультант</a:t>
              </a:r>
              <a:endParaRPr lang="ru-RU" sz="16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Arial" panose="020B0604020202020204" pitchFamily="34" charset="0"/>
              </a:endParaRPr>
            </a:p>
            <a:p>
              <a:pPr>
                <a:defRPr/>
              </a:pPr>
              <a:endParaRPr lang="ru-RU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AutoShape 5"/>
            <p:cNvSpPr>
              <a:spLocks noChangeArrowheads="1"/>
            </p:cNvSpPr>
            <p:nvPr/>
          </p:nvSpPr>
          <p:spPr bwMode="auto">
            <a:xfrm>
              <a:off x="384" y="1359"/>
              <a:ext cx="2411" cy="149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 lIns="18000" tIns="10800" rIns="18000" bIns="10800"/>
            <a:lstStyle/>
            <a:p>
              <a:pPr algn="ctr">
                <a:spcAft>
                  <a:spcPts val="1000"/>
                </a:spcAft>
                <a:defRPr/>
              </a:pP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Arial" panose="020B0604020202020204" pitchFamily="34" charset="0"/>
              </a:endParaRPr>
            </a:p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Преподаватель, мастер производственного обучения</a:t>
              </a: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6"/>
            <p:cNvSpPr>
              <a:spLocks noChangeArrowheads="1"/>
            </p:cNvSpPr>
            <p:nvPr/>
          </p:nvSpPr>
          <p:spPr bwMode="auto">
            <a:xfrm>
              <a:off x="6529" y="2595"/>
              <a:ext cx="2258" cy="128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Обучающийся, родители (законные представители)</a:t>
              </a:r>
            </a:p>
            <a:p>
              <a:pPr>
                <a:defRPr/>
              </a:pPr>
              <a:endParaRPr lang="ru-RU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AutoShape 7"/>
            <p:cNvSpPr>
              <a:spLocks noChangeArrowheads="1"/>
            </p:cNvSpPr>
            <p:nvPr/>
          </p:nvSpPr>
          <p:spPr bwMode="auto">
            <a:xfrm>
              <a:off x="9557" y="1578"/>
              <a:ext cx="1936" cy="83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Социальный педагог</a:t>
              </a: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04" name="AutoShape 8"/>
            <p:cNvSpPr>
              <a:spLocks noChangeArrowheads="1"/>
            </p:cNvSpPr>
            <p:nvPr/>
          </p:nvSpPr>
          <p:spPr bwMode="auto">
            <a:xfrm rot="1632444">
              <a:off x="2962" y="2062"/>
              <a:ext cx="428" cy="7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1 w 21600"/>
                <a:gd name="T13" fmla="*/ 5400 h 21600"/>
                <a:gd name="T14" fmla="*/ 18875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5" name="AutoShape 9"/>
            <p:cNvSpPr>
              <a:spLocks noChangeArrowheads="1"/>
            </p:cNvSpPr>
            <p:nvPr/>
          </p:nvSpPr>
          <p:spPr bwMode="auto">
            <a:xfrm>
              <a:off x="5760" y="2859"/>
              <a:ext cx="638" cy="641"/>
            </a:xfrm>
            <a:prstGeom prst="leftRightArrow">
              <a:avLst>
                <a:gd name="adj1" fmla="val 50000"/>
                <a:gd name="adj2" fmla="val 20000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ru-RU"/>
            </a:p>
          </p:txBody>
        </p:sp>
        <p:sp>
          <p:nvSpPr>
            <p:cNvPr id="8206" name="AutoShape 10"/>
            <p:cNvSpPr>
              <a:spLocks noChangeArrowheads="1"/>
            </p:cNvSpPr>
            <p:nvPr/>
          </p:nvSpPr>
          <p:spPr bwMode="auto">
            <a:xfrm rot="5400000">
              <a:off x="5934" y="1631"/>
              <a:ext cx="523" cy="76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7 w 21600"/>
                <a:gd name="T13" fmla="*/ 5393 h 21600"/>
                <a:gd name="T14" fmla="*/ 18915 w 21600"/>
                <a:gd name="T15" fmla="*/ 1620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7" name="AutoShape 11"/>
            <p:cNvSpPr>
              <a:spLocks noChangeArrowheads="1"/>
            </p:cNvSpPr>
            <p:nvPr/>
          </p:nvSpPr>
          <p:spPr bwMode="auto">
            <a:xfrm rot="8676660">
              <a:off x="8864" y="1757"/>
              <a:ext cx="508" cy="7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59 w 21600"/>
                <a:gd name="T13" fmla="*/ 5400 h 21600"/>
                <a:gd name="T14" fmla="*/ 18879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AutoShape 12"/>
            <p:cNvSpPr>
              <a:spLocks noChangeArrowheads="1"/>
            </p:cNvSpPr>
            <p:nvPr/>
          </p:nvSpPr>
          <p:spPr bwMode="auto">
            <a:xfrm>
              <a:off x="453" y="3044"/>
              <a:ext cx="2272" cy="66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Медицинский работник</a:t>
              </a: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AutoShape 13"/>
            <p:cNvSpPr>
              <a:spLocks noChangeArrowheads="1"/>
            </p:cNvSpPr>
            <p:nvPr/>
          </p:nvSpPr>
          <p:spPr bwMode="auto">
            <a:xfrm>
              <a:off x="9621" y="2727"/>
              <a:ext cx="1872" cy="65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 lIns="54000" tIns="10800" rIns="54000" bIns="10800"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Библиотекарь</a:t>
              </a: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AutoShape 14"/>
            <p:cNvSpPr>
              <a:spLocks noChangeArrowheads="1"/>
            </p:cNvSpPr>
            <p:nvPr/>
          </p:nvSpPr>
          <p:spPr bwMode="auto">
            <a:xfrm>
              <a:off x="9645" y="3736"/>
              <a:ext cx="1861" cy="98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Педагог доп. образования</a:t>
              </a: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11" name="AutoShape 15"/>
            <p:cNvSpPr>
              <a:spLocks noChangeArrowheads="1"/>
            </p:cNvSpPr>
            <p:nvPr/>
          </p:nvSpPr>
          <p:spPr bwMode="auto">
            <a:xfrm rot="10644881">
              <a:off x="9047" y="2704"/>
              <a:ext cx="470" cy="78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55 w 21600"/>
                <a:gd name="T13" fmla="*/ 5407 h 21600"/>
                <a:gd name="T14" fmla="*/ 18889 w 21600"/>
                <a:gd name="T15" fmla="*/ 1619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AutoShape 16"/>
            <p:cNvSpPr>
              <a:spLocks noChangeArrowheads="1"/>
            </p:cNvSpPr>
            <p:nvPr/>
          </p:nvSpPr>
          <p:spPr bwMode="auto">
            <a:xfrm>
              <a:off x="4874" y="4810"/>
              <a:ext cx="2835" cy="606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6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Социальные партнеры</a:t>
              </a:r>
              <a:endParaRPr lang="ru-RU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13" name="AutoShape 17"/>
            <p:cNvSpPr>
              <a:spLocks noChangeArrowheads="1"/>
            </p:cNvSpPr>
            <p:nvPr/>
          </p:nvSpPr>
          <p:spPr bwMode="auto">
            <a:xfrm rot="-5400000">
              <a:off x="5956" y="4061"/>
              <a:ext cx="479" cy="76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2 w 21600"/>
                <a:gd name="T13" fmla="*/ 5393 h 21600"/>
                <a:gd name="T14" fmla="*/ 18894 w 21600"/>
                <a:gd name="T15" fmla="*/ 1620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14" name="AutoShape 18"/>
            <p:cNvSpPr>
              <a:spLocks noChangeArrowheads="1"/>
            </p:cNvSpPr>
            <p:nvPr/>
          </p:nvSpPr>
          <p:spPr bwMode="auto">
            <a:xfrm rot="-9477988">
              <a:off x="8907" y="3896"/>
              <a:ext cx="470" cy="78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55 w 21600"/>
                <a:gd name="T13" fmla="*/ 5407 h 21600"/>
                <a:gd name="T14" fmla="*/ 18889 w 21600"/>
                <a:gd name="T15" fmla="*/ 1619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15" name="AutoShape 19"/>
            <p:cNvSpPr>
              <a:spLocks noChangeArrowheads="1"/>
            </p:cNvSpPr>
            <p:nvPr/>
          </p:nvSpPr>
          <p:spPr bwMode="auto">
            <a:xfrm>
              <a:off x="2962" y="2947"/>
              <a:ext cx="428" cy="78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1 w 21600"/>
                <a:gd name="T13" fmla="*/ 5407 h 21600"/>
                <a:gd name="T14" fmla="*/ 18875 w 21600"/>
                <a:gd name="T15" fmla="*/ 1619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AutoShape 20"/>
            <p:cNvSpPr>
              <a:spLocks noChangeArrowheads="1"/>
            </p:cNvSpPr>
            <p:nvPr/>
          </p:nvSpPr>
          <p:spPr bwMode="auto">
            <a:xfrm>
              <a:off x="468" y="4076"/>
              <a:ext cx="2384" cy="60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4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Педагог-психолог</a:t>
              </a:r>
              <a:endParaRPr lang="ru-RU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17" name="AutoShape 21"/>
            <p:cNvSpPr>
              <a:spLocks noChangeArrowheads="1"/>
            </p:cNvSpPr>
            <p:nvPr/>
          </p:nvSpPr>
          <p:spPr bwMode="auto">
            <a:xfrm rot="-909437">
              <a:off x="3070" y="3894"/>
              <a:ext cx="465" cy="7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91 w 21600"/>
                <a:gd name="T13" fmla="*/ 5400 h 21600"/>
                <a:gd name="T14" fmla="*/ 18906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FFFF"/>
            </a:solidFill>
            <a:ln w="31750">
              <a:solidFill>
                <a:srgbClr val="4F81BD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AutoShape 22"/>
            <p:cNvSpPr>
              <a:spLocks noChangeArrowheads="1"/>
            </p:cNvSpPr>
            <p:nvPr/>
          </p:nvSpPr>
          <p:spPr bwMode="auto">
            <a:xfrm>
              <a:off x="4874" y="1055"/>
              <a:ext cx="2581" cy="58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1750">
              <a:solidFill>
                <a:srgbClr val="4F81BD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  <a:defRPr/>
              </a:pPr>
              <a:r>
                <a:rPr lang="ru-RU" sz="1600" dirty="0">
                  <a:solidFill>
                    <a:schemeClr val="accent1">
                      <a:lumMod val="75000"/>
                    </a:schemeClr>
                  </a:solidFill>
                  <a:latin typeface="Times New Roman" pitchFamily="18" charset="0"/>
                  <a:cs typeface="Arial" panose="020B0604020202020204" pitchFamily="34" charset="0"/>
                </a:rPr>
                <a:t>Администрация</a:t>
              </a:r>
              <a:endParaRPr lang="ru-RU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221" name="Объект 2"/>
          <p:cNvSpPr>
            <a:spLocks noGrp="1"/>
          </p:cNvSpPr>
          <p:nvPr>
            <p:ph sz="half" idx="2"/>
          </p:nvPr>
        </p:nvSpPr>
        <p:spPr>
          <a:xfrm>
            <a:off x="1303338" y="1208088"/>
            <a:ext cx="7462837" cy="5360987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«Профессиональная проба – завершенный технологический цикл учебно-трудовой, познавательной деятельности учащихся, ... а также средство развития интереса и способности учащегося к конкретной профессиональной деятельности, проверки осознанного   обоснованного выбора профессии»</a:t>
            </a:r>
          </a:p>
          <a:p>
            <a:pPr marL="0" indent="0" algn="r"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С. Н. Чистякова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omp\Desktop\скан для презентации\DSCN3640.JPG"/>
          <p:cNvPicPr>
            <a:picLocks noChangeAspect="1" noChangeArrowheads="1"/>
          </p:cNvPicPr>
          <p:nvPr/>
        </p:nvPicPr>
        <p:blipFill>
          <a:blip r:embed="rId2" cstate="print"/>
          <a:srcRect t="11760" r="7263" b="8800"/>
          <a:stretch>
            <a:fillRect/>
          </a:stretch>
        </p:blipFill>
        <p:spPr bwMode="auto">
          <a:xfrm>
            <a:off x="1293813" y="1211263"/>
            <a:ext cx="3376612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Заголовок 1"/>
          <p:cNvSpPr>
            <a:spLocks noGrp="1"/>
          </p:cNvSpPr>
          <p:nvPr>
            <p:ph type="title"/>
          </p:nvPr>
        </p:nvSpPr>
        <p:spPr>
          <a:xfrm>
            <a:off x="1924050" y="147638"/>
            <a:ext cx="7073900" cy="1011237"/>
          </a:xfrm>
        </p:spPr>
        <p:txBody>
          <a:bodyPr/>
          <a:lstStyle/>
          <a:p>
            <a:pPr algn="ctr"/>
            <a:r>
              <a:rPr lang="ru-RU" altLang="ru-RU" sz="3200" smtClean="0"/>
              <a:t>Профессиональные пробы </a:t>
            </a:r>
          </a:p>
        </p:txBody>
      </p:sp>
      <p:sp>
        <p:nvSpPr>
          <p:cNvPr id="10244" name="Объект 2"/>
          <p:cNvSpPr>
            <a:spLocks noGrp="1"/>
          </p:cNvSpPr>
          <p:nvPr>
            <p:ph sz="half" idx="1"/>
          </p:nvPr>
        </p:nvSpPr>
        <p:spPr>
          <a:xfrm>
            <a:off x="1030288" y="873125"/>
            <a:ext cx="3640137" cy="5818188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ru-RU" altLang="ru-RU" sz="1800" smtClean="0"/>
          </a:p>
          <a:p>
            <a:pPr marL="0" indent="0">
              <a:buFont typeface="Wingdings" pitchFamily="2" charset="2"/>
              <a:buNone/>
            </a:pPr>
            <a:endParaRPr lang="ru-RU" altLang="ru-RU" sz="1800" smtClean="0"/>
          </a:p>
          <a:p>
            <a:pPr marL="0" indent="0">
              <a:buFont typeface="Wingdings" pitchFamily="2" charset="2"/>
              <a:buNone/>
            </a:pPr>
            <a:endParaRPr lang="ru-RU" altLang="ru-RU" sz="1800" smtClean="0"/>
          </a:p>
          <a:p>
            <a:pPr marL="0" indent="0">
              <a:buFont typeface="Wingdings" pitchFamily="2" charset="2"/>
              <a:buNone/>
            </a:pPr>
            <a:endParaRPr lang="ru-RU" altLang="ru-RU" sz="1800" smtClean="0"/>
          </a:p>
          <a:p>
            <a:pPr marL="0" indent="0">
              <a:buFont typeface="Wingdings" pitchFamily="2" charset="2"/>
              <a:buNone/>
            </a:pPr>
            <a:endParaRPr lang="ru-RU" altLang="ru-RU" sz="1800" smtClean="0"/>
          </a:p>
          <a:p>
            <a:pPr marL="0" indent="0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r>
              <a:rPr lang="ru-RU" altLang="ru-RU" sz="1800" smtClean="0">
                <a:solidFill>
                  <a:schemeClr val="tx1"/>
                </a:solidFill>
              </a:rPr>
              <a:t>Лаборатория экспертизы и качества потребительских товаров</a:t>
            </a:r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  <a:p>
            <a:pPr marL="0" indent="0" algn="ctr">
              <a:buFont typeface="Wingdings" pitchFamily="2" charset="2"/>
              <a:buNone/>
            </a:pPr>
            <a:r>
              <a:rPr lang="ru-RU" altLang="ru-RU" sz="1800" smtClean="0">
                <a:solidFill>
                  <a:schemeClr val="tx1"/>
                </a:solidFill>
              </a:rPr>
              <a:t>Кулинарная лаборатория</a:t>
            </a:r>
          </a:p>
          <a:p>
            <a:pPr marL="0" indent="0" algn="ctr">
              <a:buFont typeface="Wingdings" pitchFamily="2" charset="2"/>
              <a:buNone/>
            </a:pPr>
            <a:endParaRPr lang="ru-RU" altLang="ru-RU" sz="1800" smtClean="0"/>
          </a:p>
        </p:txBody>
      </p:sp>
      <p:sp>
        <p:nvSpPr>
          <p:cNvPr id="10245" name="Объект 3"/>
          <p:cNvSpPr>
            <a:spLocks noGrp="1"/>
          </p:cNvSpPr>
          <p:nvPr>
            <p:ph sz="half" idx="2"/>
          </p:nvPr>
        </p:nvSpPr>
        <p:spPr>
          <a:xfrm>
            <a:off x="4670425" y="1163638"/>
            <a:ext cx="4321175" cy="5360987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ru-RU" altLang="ru-RU" sz="2000" smtClean="0">
              <a:solidFill>
                <a:schemeClr val="tx1"/>
              </a:solidFill>
            </a:endParaRPr>
          </a:p>
          <a:p>
            <a:pPr marL="0" indent="0">
              <a:buFont typeface="Wingdings" pitchFamily="2" charset="2"/>
              <a:buNone/>
            </a:pPr>
            <a:r>
              <a:rPr lang="ru-RU" altLang="ru-RU" sz="2000" smtClean="0">
                <a:solidFill>
                  <a:schemeClr val="tx1"/>
                </a:solidFill>
              </a:rPr>
              <a:t>Учебная мастерская по продаже продовольственных и непродовольственных товаров</a:t>
            </a:r>
          </a:p>
        </p:txBody>
      </p:sp>
      <p:pic>
        <p:nvPicPr>
          <p:cNvPr id="10246" name="Picture 2" descr="C:\библиофонд и ИЦ ту ту\Фото\Декада Промышленная экология и биотехнологии\Мастер-класс «Изменение калорийности блюд с помощью взаимозаменяемости продуктов»\DSCN1301.JPG"/>
          <p:cNvPicPr>
            <a:picLocks noChangeAspect="1" noChangeArrowheads="1"/>
          </p:cNvPicPr>
          <p:nvPr/>
        </p:nvPicPr>
        <p:blipFill>
          <a:blip r:embed="rId3" cstate="print"/>
          <a:srcRect r="13351" b="11119"/>
          <a:stretch>
            <a:fillRect/>
          </a:stretch>
        </p:blipFill>
        <p:spPr bwMode="auto">
          <a:xfrm>
            <a:off x="1331913" y="4090988"/>
            <a:ext cx="2760662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4" descr="C:\Users\Comp\Desktop\скан для презентации\PIC_0849.JPG"/>
          <p:cNvPicPr>
            <a:picLocks noChangeAspect="1" noChangeArrowheads="1"/>
          </p:cNvPicPr>
          <p:nvPr/>
        </p:nvPicPr>
        <p:blipFill>
          <a:blip r:embed="rId4" cstate="print"/>
          <a:srcRect l="4568" t="9424" r="2249"/>
          <a:stretch>
            <a:fillRect/>
          </a:stretch>
        </p:blipFill>
        <p:spPr bwMode="auto">
          <a:xfrm>
            <a:off x="6194425" y="2652713"/>
            <a:ext cx="2949575" cy="178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2" descr="C:\Users\Comp\Desktop\скан для презентации\IMG_1340.JPG"/>
          <p:cNvPicPr>
            <a:picLocks noChangeAspect="1" noChangeArrowheads="1"/>
          </p:cNvPicPr>
          <p:nvPr/>
        </p:nvPicPr>
        <p:blipFill>
          <a:blip r:embed="rId5" cstate="print"/>
          <a:srcRect l="4994" t="14043" r="7234" b="9232"/>
          <a:stretch>
            <a:fillRect/>
          </a:stretch>
        </p:blipFill>
        <p:spPr bwMode="auto">
          <a:xfrm>
            <a:off x="4324350" y="3790950"/>
            <a:ext cx="1865313" cy="284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Прямоугольник 12"/>
          <p:cNvSpPr>
            <a:spLocks noChangeArrowheads="1"/>
          </p:cNvSpPr>
          <p:nvPr/>
        </p:nvSpPr>
        <p:spPr bwMode="auto">
          <a:xfrm>
            <a:off x="6365875" y="5262563"/>
            <a:ext cx="2017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Автолаборатория</a:t>
            </a:r>
            <a:endParaRPr lang="ru-RU" altLang="ru-RU"/>
          </a:p>
        </p:txBody>
      </p:sp>
      <p:pic>
        <p:nvPicPr>
          <p:cNvPr id="14" name="Рисунок 13" descr="лого_final копия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Рисунок 14" descr="dscn091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Рисунок 15" descr="Fotor111215453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733550" y="222250"/>
            <a:ext cx="7304088" cy="1393825"/>
          </a:xfrm>
        </p:spPr>
        <p:txBody>
          <a:bodyPr/>
          <a:lstStyle/>
          <a:p>
            <a:pPr algn="ctr"/>
            <a:r>
              <a:rPr lang="ru-RU" altLang="ru-RU" sz="2400" smtClean="0"/>
              <a:t>Результативность взаимодействия техникума и социальных партнеров по сопровождению социально-профессиональной адаптации обучающихся 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sz="half" idx="1"/>
          </p:nvPr>
        </p:nvSpPr>
        <p:spPr>
          <a:xfrm>
            <a:off x="1079500" y="1695450"/>
            <a:ext cx="7710488" cy="4829175"/>
          </a:xfrm>
        </p:spPr>
        <p:txBody>
          <a:bodyPr/>
          <a:lstStyle/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определение цели совместной деятельности;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привлечение работодателей к решению проблем развития СПО;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информированность о рынке труда;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учет требований работодателей по содержанию подготовки специалистов;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организация практики обучающихся на современном оборудовании;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организация стажировки педагогических работников;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создание независимой оценки качества подготовки специалистов;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выполнение контрольных цифр приема;</a:t>
            </a:r>
          </a:p>
          <a:p>
            <a:pPr>
              <a:buFontTx/>
              <a:buChar char="-"/>
            </a:pPr>
            <a:r>
              <a:rPr lang="ru-RU" altLang="ru-RU" sz="2000" smtClean="0">
                <a:solidFill>
                  <a:srgbClr val="0070C0"/>
                </a:solidFill>
              </a:rPr>
              <a:t>трудоустройство выпускников техникума.</a:t>
            </a:r>
          </a:p>
        </p:txBody>
      </p:sp>
      <p:pic>
        <p:nvPicPr>
          <p:cNvPr id="5" name="Рисунок 4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593" y="1095125"/>
            <a:ext cx="604972" cy="618407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986" y="1875871"/>
            <a:ext cx="656212" cy="66425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37TGp_bizpeople_light_ani">
  <a:themeElements>
    <a:clrScheme name="437TGp_bizpeople_light_ani 1">
      <a:dk1>
        <a:srgbClr val="30311D"/>
      </a:dk1>
      <a:lt1>
        <a:srgbClr val="FFFFFF"/>
      </a:lt1>
      <a:dk2>
        <a:srgbClr val="003366"/>
      </a:dk2>
      <a:lt2>
        <a:srgbClr val="DDDDDD"/>
      </a:lt2>
      <a:accent1>
        <a:srgbClr val="7E52CC"/>
      </a:accent1>
      <a:accent2>
        <a:srgbClr val="4A9ACC"/>
      </a:accent2>
      <a:accent3>
        <a:srgbClr val="FFFFFF"/>
      </a:accent3>
      <a:accent4>
        <a:srgbClr val="272817"/>
      </a:accent4>
      <a:accent5>
        <a:srgbClr val="C0B3E2"/>
      </a:accent5>
      <a:accent6>
        <a:srgbClr val="428BB9"/>
      </a:accent6>
      <a:hlink>
        <a:srgbClr val="4582A7"/>
      </a:hlink>
      <a:folHlink>
        <a:srgbClr val="B2AF7A"/>
      </a:folHlink>
    </a:clrScheme>
    <a:fontScheme name="437TGp_bizpeople_light_a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37TGp_bizpeople_light_ani 1">
        <a:dk1>
          <a:srgbClr val="30311D"/>
        </a:dk1>
        <a:lt1>
          <a:srgbClr val="FFFFFF"/>
        </a:lt1>
        <a:dk2>
          <a:srgbClr val="003366"/>
        </a:dk2>
        <a:lt2>
          <a:srgbClr val="DDDDDD"/>
        </a:lt2>
        <a:accent1>
          <a:srgbClr val="7E52CC"/>
        </a:accent1>
        <a:accent2>
          <a:srgbClr val="4A9ACC"/>
        </a:accent2>
        <a:accent3>
          <a:srgbClr val="FFFFFF"/>
        </a:accent3>
        <a:accent4>
          <a:srgbClr val="272817"/>
        </a:accent4>
        <a:accent5>
          <a:srgbClr val="C0B3E2"/>
        </a:accent5>
        <a:accent6>
          <a:srgbClr val="428BB9"/>
        </a:accent6>
        <a:hlink>
          <a:srgbClr val="4582A7"/>
        </a:hlink>
        <a:folHlink>
          <a:srgbClr val="B2AF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37TGp_bizpeople_light_ani 2">
        <a:dk1>
          <a:srgbClr val="000000"/>
        </a:dk1>
        <a:lt1>
          <a:srgbClr val="FFFFFF"/>
        </a:lt1>
        <a:dk2>
          <a:srgbClr val="702424"/>
        </a:dk2>
        <a:lt2>
          <a:srgbClr val="C0C0C0"/>
        </a:lt2>
        <a:accent1>
          <a:srgbClr val="54BBBE"/>
        </a:accent1>
        <a:accent2>
          <a:srgbClr val="E49514"/>
        </a:accent2>
        <a:accent3>
          <a:srgbClr val="FFFFFF"/>
        </a:accent3>
        <a:accent4>
          <a:srgbClr val="000000"/>
        </a:accent4>
        <a:accent5>
          <a:srgbClr val="B3DADB"/>
        </a:accent5>
        <a:accent6>
          <a:srgbClr val="CF8711"/>
        </a:accent6>
        <a:hlink>
          <a:srgbClr val="6C9A42"/>
        </a:hlink>
        <a:folHlink>
          <a:srgbClr val="82A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37TGp_bizpeople_light_ani 3">
        <a:dk1>
          <a:srgbClr val="003366"/>
        </a:dk1>
        <a:lt1>
          <a:srgbClr val="FFFFFF"/>
        </a:lt1>
        <a:dk2>
          <a:srgbClr val="000000"/>
        </a:dk2>
        <a:lt2>
          <a:srgbClr val="DDDDDD"/>
        </a:lt2>
        <a:accent1>
          <a:srgbClr val="438ACB"/>
        </a:accent1>
        <a:accent2>
          <a:srgbClr val="32A287"/>
        </a:accent2>
        <a:accent3>
          <a:srgbClr val="FFFFFF"/>
        </a:accent3>
        <a:accent4>
          <a:srgbClr val="002A56"/>
        </a:accent4>
        <a:accent5>
          <a:srgbClr val="B0C4E2"/>
        </a:accent5>
        <a:accent6>
          <a:srgbClr val="2C927A"/>
        </a:accent6>
        <a:hlink>
          <a:srgbClr val="729943"/>
        </a:hlink>
        <a:folHlink>
          <a:srgbClr val="82B4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437TGp_bizpeople_light_ani</Template>
  <TotalTime>1690</TotalTime>
  <Words>199</Words>
  <Application>Microsoft Office PowerPoint</Application>
  <PresentationFormat>Экран (4:3)</PresentationFormat>
  <Paragraphs>56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Wingdings</vt:lpstr>
      <vt:lpstr>Verdana</vt:lpstr>
      <vt:lpstr>Times New Roman</vt:lpstr>
      <vt:lpstr>437TGp_bizpeople_light_ani</vt:lpstr>
      <vt:lpstr>  Департамент образования и науки Кемеровской области Государственное профессиональное образовательное учреждение «Ленинск-Кузнецкий политехнический техникум»     </vt:lpstr>
      <vt:lpstr>Социально-профессиональная  адаптация</vt:lpstr>
      <vt:lpstr>Концепция  организационно-педагогического сопровождения профессионального самоопределения обучающихся в условиях непрерывности образования  / В. И. Блинов, И. С. Сергеев [и др.] – М.: Федеральный институт развития образования. – М.: Издательство «Перо», 2014. – 38 с. </vt:lpstr>
      <vt:lpstr>Социальное партнерство</vt:lpstr>
      <vt:lpstr>Модель психолого-педагогического сопровождения профессионального самоопределения обучающихся</vt:lpstr>
      <vt:lpstr>Слайд 6</vt:lpstr>
      <vt:lpstr>Профессиональные пробы </vt:lpstr>
      <vt:lpstr>Результативность взаимодействия техникума и социальных партнеров по сопровождению социально-профессиональной адаптации обучающихся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Наталья</dc:creator>
  <cp:lastModifiedBy>galex</cp:lastModifiedBy>
  <cp:revision>171</cp:revision>
  <dcterms:created xsi:type="dcterms:W3CDTF">2014-11-11T05:22:24Z</dcterms:created>
  <dcterms:modified xsi:type="dcterms:W3CDTF">2017-03-24T07:16:26Z</dcterms:modified>
</cp:coreProperties>
</file>